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1" r:id="rId4"/>
    <p:sldId id="260" r:id="rId5"/>
    <p:sldId id="259" r:id="rId6"/>
    <p:sldId id="258"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0" d="100"/>
          <a:sy n="70" d="100"/>
        </p:scale>
        <p:origin x="66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BEAB0C73-2EE9-4523-9B50-DD7B59DF9371}" type="datetimeFigureOut">
              <a:rPr lang="en-GB" smtClean="0"/>
              <a:t>14/04/2020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AEED603-6E3C-4197-A6F1-EB71FC49A808}" type="slidenum">
              <a:rPr lang="en-GB" smtClean="0"/>
              <a:t>‹#›</a:t>
            </a:fld>
            <a:endParaRPr lang="en-GB"/>
          </a:p>
        </p:txBody>
      </p:sp>
    </p:spTree>
    <p:extLst>
      <p:ext uri="{BB962C8B-B14F-4D97-AF65-F5344CB8AC3E}">
        <p14:creationId xmlns:p14="http://schemas.microsoft.com/office/powerpoint/2010/main" val="26195962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EAB0C73-2EE9-4523-9B50-DD7B59DF9371}" type="datetimeFigureOut">
              <a:rPr lang="en-GB" smtClean="0"/>
              <a:t>14/04/2020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AEED603-6E3C-4197-A6F1-EB71FC49A808}" type="slidenum">
              <a:rPr lang="en-GB" smtClean="0"/>
              <a:t>‹#›</a:t>
            </a:fld>
            <a:endParaRPr lang="en-GB"/>
          </a:p>
        </p:txBody>
      </p:sp>
    </p:spTree>
    <p:extLst>
      <p:ext uri="{BB962C8B-B14F-4D97-AF65-F5344CB8AC3E}">
        <p14:creationId xmlns:p14="http://schemas.microsoft.com/office/powerpoint/2010/main" val="20959578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EAB0C73-2EE9-4523-9B50-DD7B59DF9371}" type="datetimeFigureOut">
              <a:rPr lang="en-GB" smtClean="0"/>
              <a:t>14/04/2020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AEED603-6E3C-4197-A6F1-EB71FC49A808}" type="slidenum">
              <a:rPr lang="en-GB" smtClean="0"/>
              <a:t>‹#›</a:t>
            </a:fld>
            <a:endParaRPr lang="en-GB"/>
          </a:p>
        </p:txBody>
      </p:sp>
    </p:spTree>
    <p:extLst>
      <p:ext uri="{BB962C8B-B14F-4D97-AF65-F5344CB8AC3E}">
        <p14:creationId xmlns:p14="http://schemas.microsoft.com/office/powerpoint/2010/main" val="1817891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EAB0C73-2EE9-4523-9B50-DD7B59DF9371}" type="datetimeFigureOut">
              <a:rPr lang="en-GB" smtClean="0"/>
              <a:t>14/04/2020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AEED603-6E3C-4197-A6F1-EB71FC49A808}" type="slidenum">
              <a:rPr lang="en-GB" smtClean="0"/>
              <a:t>‹#›</a:t>
            </a:fld>
            <a:endParaRPr lang="en-GB"/>
          </a:p>
        </p:txBody>
      </p:sp>
    </p:spTree>
    <p:extLst>
      <p:ext uri="{BB962C8B-B14F-4D97-AF65-F5344CB8AC3E}">
        <p14:creationId xmlns:p14="http://schemas.microsoft.com/office/powerpoint/2010/main" val="33684066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EAB0C73-2EE9-4523-9B50-DD7B59DF9371}" type="datetimeFigureOut">
              <a:rPr lang="en-GB" smtClean="0"/>
              <a:t>14/04/2020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AEED603-6E3C-4197-A6F1-EB71FC49A808}" type="slidenum">
              <a:rPr lang="en-GB" smtClean="0"/>
              <a:t>‹#›</a:t>
            </a:fld>
            <a:endParaRPr lang="en-GB"/>
          </a:p>
        </p:txBody>
      </p:sp>
    </p:spTree>
    <p:extLst>
      <p:ext uri="{BB962C8B-B14F-4D97-AF65-F5344CB8AC3E}">
        <p14:creationId xmlns:p14="http://schemas.microsoft.com/office/powerpoint/2010/main" val="3918388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BEAB0C73-2EE9-4523-9B50-DD7B59DF9371}" type="datetimeFigureOut">
              <a:rPr lang="en-GB" smtClean="0"/>
              <a:t>14/04/2020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AEED603-6E3C-4197-A6F1-EB71FC49A808}" type="slidenum">
              <a:rPr lang="en-GB" smtClean="0"/>
              <a:t>‹#›</a:t>
            </a:fld>
            <a:endParaRPr lang="en-GB"/>
          </a:p>
        </p:txBody>
      </p:sp>
    </p:spTree>
    <p:extLst>
      <p:ext uri="{BB962C8B-B14F-4D97-AF65-F5344CB8AC3E}">
        <p14:creationId xmlns:p14="http://schemas.microsoft.com/office/powerpoint/2010/main" val="40330202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BEAB0C73-2EE9-4523-9B50-DD7B59DF9371}" type="datetimeFigureOut">
              <a:rPr lang="en-GB" smtClean="0"/>
              <a:t>14/04/2020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AEED603-6E3C-4197-A6F1-EB71FC49A808}" type="slidenum">
              <a:rPr lang="en-GB" smtClean="0"/>
              <a:t>‹#›</a:t>
            </a:fld>
            <a:endParaRPr lang="en-GB"/>
          </a:p>
        </p:txBody>
      </p:sp>
    </p:spTree>
    <p:extLst>
      <p:ext uri="{BB962C8B-B14F-4D97-AF65-F5344CB8AC3E}">
        <p14:creationId xmlns:p14="http://schemas.microsoft.com/office/powerpoint/2010/main" val="5065274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BEAB0C73-2EE9-4523-9B50-DD7B59DF9371}" type="datetimeFigureOut">
              <a:rPr lang="en-GB" smtClean="0"/>
              <a:t>14/04/2020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AEED603-6E3C-4197-A6F1-EB71FC49A808}" type="slidenum">
              <a:rPr lang="en-GB" smtClean="0"/>
              <a:t>‹#›</a:t>
            </a:fld>
            <a:endParaRPr lang="en-GB"/>
          </a:p>
        </p:txBody>
      </p:sp>
    </p:spTree>
    <p:extLst>
      <p:ext uri="{BB962C8B-B14F-4D97-AF65-F5344CB8AC3E}">
        <p14:creationId xmlns:p14="http://schemas.microsoft.com/office/powerpoint/2010/main" val="23510696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AB0C73-2EE9-4523-9B50-DD7B59DF9371}" type="datetimeFigureOut">
              <a:rPr lang="en-GB" smtClean="0"/>
              <a:t>14/04/2020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AEED603-6E3C-4197-A6F1-EB71FC49A808}" type="slidenum">
              <a:rPr lang="en-GB" smtClean="0"/>
              <a:t>‹#›</a:t>
            </a:fld>
            <a:endParaRPr lang="en-GB"/>
          </a:p>
        </p:txBody>
      </p:sp>
    </p:spTree>
    <p:extLst>
      <p:ext uri="{BB962C8B-B14F-4D97-AF65-F5344CB8AC3E}">
        <p14:creationId xmlns:p14="http://schemas.microsoft.com/office/powerpoint/2010/main" val="18134617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EAB0C73-2EE9-4523-9B50-DD7B59DF9371}" type="datetimeFigureOut">
              <a:rPr lang="en-GB" smtClean="0"/>
              <a:t>14/04/2020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AEED603-6E3C-4197-A6F1-EB71FC49A808}" type="slidenum">
              <a:rPr lang="en-GB" smtClean="0"/>
              <a:t>‹#›</a:t>
            </a:fld>
            <a:endParaRPr lang="en-GB"/>
          </a:p>
        </p:txBody>
      </p:sp>
    </p:spTree>
    <p:extLst>
      <p:ext uri="{BB962C8B-B14F-4D97-AF65-F5344CB8AC3E}">
        <p14:creationId xmlns:p14="http://schemas.microsoft.com/office/powerpoint/2010/main" val="12462519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EAB0C73-2EE9-4523-9B50-DD7B59DF9371}" type="datetimeFigureOut">
              <a:rPr lang="en-GB" smtClean="0"/>
              <a:t>14/04/2020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AEED603-6E3C-4197-A6F1-EB71FC49A808}" type="slidenum">
              <a:rPr lang="en-GB" smtClean="0"/>
              <a:t>‹#›</a:t>
            </a:fld>
            <a:endParaRPr lang="en-GB"/>
          </a:p>
        </p:txBody>
      </p:sp>
    </p:spTree>
    <p:extLst>
      <p:ext uri="{BB962C8B-B14F-4D97-AF65-F5344CB8AC3E}">
        <p14:creationId xmlns:p14="http://schemas.microsoft.com/office/powerpoint/2010/main" val="19962841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AB0C73-2EE9-4523-9B50-DD7B59DF9371}" type="datetimeFigureOut">
              <a:rPr lang="en-GB" smtClean="0"/>
              <a:t>14/04/2020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AEED603-6E3C-4197-A6F1-EB71FC49A808}" type="slidenum">
              <a:rPr lang="en-GB" smtClean="0"/>
              <a:t>‹#›</a:t>
            </a:fld>
            <a:endParaRPr lang="en-GB"/>
          </a:p>
        </p:txBody>
      </p:sp>
    </p:spTree>
    <p:extLst>
      <p:ext uri="{BB962C8B-B14F-4D97-AF65-F5344CB8AC3E}">
        <p14:creationId xmlns:p14="http://schemas.microsoft.com/office/powerpoint/2010/main" val="15837393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344432"/>
            <a:ext cx="9144000" cy="2387600"/>
          </a:xfrm>
        </p:spPr>
        <p:txBody>
          <a:bodyPr/>
          <a:lstStyle/>
          <a:p>
            <a:r>
              <a:rPr lang="en-GB" dirty="0" smtClean="0"/>
              <a:t>Sustainable </a:t>
            </a:r>
            <a:r>
              <a:rPr lang="en-GB" dirty="0"/>
              <a:t>D</a:t>
            </a:r>
            <a:r>
              <a:rPr lang="en-GB" dirty="0" smtClean="0"/>
              <a:t>evelopment </a:t>
            </a:r>
            <a:r>
              <a:rPr lang="en-GB" dirty="0" smtClean="0"/>
              <a:t>Goals</a:t>
            </a:r>
            <a:endParaRPr lang="en-GB" dirty="0"/>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127241063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Goal 7: Affordable and clean </a:t>
            </a:r>
            <a:r>
              <a:rPr lang="en-US" b="1" dirty="0" smtClean="0"/>
              <a:t>energy</a:t>
            </a:r>
            <a:endParaRPr lang="en-GB" dirty="0"/>
          </a:p>
        </p:txBody>
      </p:sp>
      <p:sp>
        <p:nvSpPr>
          <p:cNvPr id="3" name="Content Placeholder 2"/>
          <p:cNvSpPr>
            <a:spLocks noGrp="1"/>
          </p:cNvSpPr>
          <p:nvPr>
            <p:ph idx="1"/>
          </p:nvPr>
        </p:nvSpPr>
        <p:spPr/>
        <p:txBody>
          <a:bodyPr/>
          <a:lstStyle/>
          <a:p>
            <a:pPr marL="0" indent="0" algn="ctr">
              <a:buNone/>
            </a:pPr>
            <a:r>
              <a:rPr lang="en-US" b="1" dirty="0"/>
              <a:t>"Ensure access to affordable, reliable, sustainable and modern energy for all</a:t>
            </a:r>
            <a:r>
              <a:rPr lang="en-US" b="1" dirty="0" smtClean="0"/>
              <a:t>.“</a:t>
            </a:r>
          </a:p>
          <a:p>
            <a:pPr marL="0" indent="0" algn="ctr">
              <a:buNone/>
            </a:pPr>
            <a:endParaRPr lang="en-US" sz="1800" b="1" dirty="0"/>
          </a:p>
          <a:p>
            <a:pPr marL="0" indent="0" algn="just">
              <a:buNone/>
            </a:pPr>
            <a:r>
              <a:rPr lang="en-US" dirty="0"/>
              <a:t>Targets for 2030 include access to affordable and reliable energy while increasing the share of renewable energy in the global energy mix. This would involve improving energy efficiency and enhancing international cooperation to facilitate more open access to clean energy technology and more investment in clean energy infrastructure. Plans call for particular attention to infrastructure support for the least developed countries, small islands and land-locked developing </a:t>
            </a:r>
            <a:r>
              <a:rPr lang="en-US" dirty="0" smtClean="0"/>
              <a:t>countries.</a:t>
            </a:r>
            <a:endParaRPr lang="en-US" b="1" dirty="0"/>
          </a:p>
          <a:p>
            <a:pPr marL="0" indent="0">
              <a:buNone/>
            </a:pPr>
            <a:endParaRPr lang="en-GB" dirty="0"/>
          </a:p>
        </p:txBody>
      </p:sp>
    </p:spTree>
    <p:extLst>
      <p:ext uri="{BB962C8B-B14F-4D97-AF65-F5344CB8AC3E}">
        <p14:creationId xmlns:p14="http://schemas.microsoft.com/office/powerpoint/2010/main" val="24213888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Goal 8: Decent work and economic growth</a:t>
            </a:r>
          </a:p>
        </p:txBody>
      </p:sp>
      <p:sp>
        <p:nvSpPr>
          <p:cNvPr id="3" name="Content Placeholder 2"/>
          <p:cNvSpPr>
            <a:spLocks noGrp="1"/>
          </p:cNvSpPr>
          <p:nvPr>
            <p:ph idx="1"/>
          </p:nvPr>
        </p:nvSpPr>
        <p:spPr/>
        <p:txBody>
          <a:bodyPr>
            <a:normAutofit/>
          </a:bodyPr>
          <a:lstStyle/>
          <a:p>
            <a:pPr marL="0" indent="0" algn="ctr">
              <a:buNone/>
            </a:pPr>
            <a:r>
              <a:rPr lang="en-US" b="1" dirty="0"/>
              <a:t>"Promote sustained, inclusive and sustainable economic growth, full and productive employment and decent work for all</a:t>
            </a:r>
            <a:r>
              <a:rPr lang="en-US" b="1" dirty="0" smtClean="0"/>
              <a:t>.“</a:t>
            </a:r>
          </a:p>
          <a:p>
            <a:pPr marL="0" indent="0" algn="ctr">
              <a:buNone/>
            </a:pPr>
            <a:endParaRPr lang="en-US" sz="1800" b="1" dirty="0"/>
          </a:p>
          <a:p>
            <a:pPr marL="0" indent="0" algn="just">
              <a:buNone/>
            </a:pPr>
            <a:r>
              <a:rPr lang="en-US" dirty="0"/>
              <a:t>For the least developed countries, the economic target is to attain at least a 7 percent annual growth in gross domestic product (GDP). Achieving higher productivity will require diversification and upgraded technology along with innovation, entrepreneurship, and the growth of small- and medium-sized </a:t>
            </a:r>
            <a:r>
              <a:rPr lang="en-US" dirty="0" smtClean="0"/>
              <a:t>enterprise. </a:t>
            </a:r>
            <a:r>
              <a:rPr lang="en-US" dirty="0"/>
              <a:t>The target for 2020 is to reduce youth unemployment and operationalize a global strategy for youth </a:t>
            </a:r>
            <a:r>
              <a:rPr lang="en-US" dirty="0" smtClean="0"/>
              <a:t>employment.</a:t>
            </a:r>
            <a:endParaRPr lang="en-GB" dirty="0"/>
          </a:p>
        </p:txBody>
      </p:sp>
    </p:spTree>
    <p:extLst>
      <p:ext uri="{BB962C8B-B14F-4D97-AF65-F5344CB8AC3E}">
        <p14:creationId xmlns:p14="http://schemas.microsoft.com/office/powerpoint/2010/main" val="17855032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Goal 9: Industry, Innovation, and </a:t>
            </a:r>
            <a:r>
              <a:rPr lang="en-US" b="1" dirty="0" smtClean="0"/>
              <a:t>Infrastructure</a:t>
            </a:r>
            <a:endParaRPr lang="en-GB" dirty="0"/>
          </a:p>
        </p:txBody>
      </p:sp>
      <p:sp>
        <p:nvSpPr>
          <p:cNvPr id="3" name="Content Placeholder 2"/>
          <p:cNvSpPr>
            <a:spLocks noGrp="1"/>
          </p:cNvSpPr>
          <p:nvPr>
            <p:ph idx="1"/>
          </p:nvPr>
        </p:nvSpPr>
        <p:spPr/>
        <p:txBody>
          <a:bodyPr/>
          <a:lstStyle/>
          <a:p>
            <a:pPr marL="0" indent="0" algn="ctr">
              <a:buNone/>
            </a:pPr>
            <a:r>
              <a:rPr lang="en-US" b="1" dirty="0"/>
              <a:t>"Build resilient infrastructure, promote inclusive and sustainable industrialization, and foster innovation"</a:t>
            </a:r>
          </a:p>
          <a:p>
            <a:pPr marL="0" indent="0">
              <a:buNone/>
            </a:pPr>
            <a:endParaRPr lang="en-GB" sz="1800" dirty="0" smtClean="0"/>
          </a:p>
          <a:p>
            <a:pPr marL="0" indent="0" algn="just">
              <a:buNone/>
            </a:pPr>
            <a:r>
              <a:rPr lang="en-US" dirty="0"/>
              <a:t>Manufacturing is a major source of employment. In 2016, the least developed countries had less "manufacturing value added per </a:t>
            </a:r>
            <a:r>
              <a:rPr lang="en-US" dirty="0" smtClean="0"/>
              <a:t>capita”. </a:t>
            </a:r>
            <a:r>
              <a:rPr lang="en-US" dirty="0"/>
              <a:t>The manufacturing of high products contributes 80 percent to total manufacturing output in industrialized economies but barely 10 percent in the least developed countries.</a:t>
            </a:r>
            <a:endParaRPr lang="en-GB" dirty="0"/>
          </a:p>
        </p:txBody>
      </p:sp>
    </p:spTree>
    <p:extLst>
      <p:ext uri="{BB962C8B-B14F-4D97-AF65-F5344CB8AC3E}">
        <p14:creationId xmlns:p14="http://schemas.microsoft.com/office/powerpoint/2010/main" val="18639554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Goal 10: Reducing inequalities</a:t>
            </a:r>
          </a:p>
        </p:txBody>
      </p:sp>
      <p:sp>
        <p:nvSpPr>
          <p:cNvPr id="3" name="Content Placeholder 2"/>
          <p:cNvSpPr>
            <a:spLocks noGrp="1"/>
          </p:cNvSpPr>
          <p:nvPr>
            <p:ph idx="1"/>
          </p:nvPr>
        </p:nvSpPr>
        <p:spPr/>
        <p:txBody>
          <a:bodyPr/>
          <a:lstStyle/>
          <a:p>
            <a:pPr marL="0" indent="0" algn="ctr">
              <a:buNone/>
            </a:pPr>
            <a:r>
              <a:rPr lang="en-US" b="1" dirty="0"/>
              <a:t>"Reduce income inequality within and among countries."</a:t>
            </a:r>
          </a:p>
          <a:p>
            <a:pPr marL="0" indent="0">
              <a:buNone/>
            </a:pPr>
            <a:endParaRPr lang="en-GB" dirty="0" smtClean="0"/>
          </a:p>
          <a:p>
            <a:pPr marL="0" indent="0" algn="just">
              <a:buNone/>
            </a:pPr>
            <a:r>
              <a:rPr lang="en-US" dirty="0"/>
              <a:t>One target is to reduce the cost of exporting goods from least developed countries. "Duty-free treatment" has expanded. As of 2015, 65 percent of products coming from the least developed countries were duty-free, as compared to 41 percent in 2005.</a:t>
            </a:r>
            <a:endParaRPr lang="en-GB" dirty="0"/>
          </a:p>
        </p:txBody>
      </p:sp>
    </p:spTree>
    <p:extLst>
      <p:ext uri="{BB962C8B-B14F-4D97-AF65-F5344CB8AC3E}">
        <p14:creationId xmlns:p14="http://schemas.microsoft.com/office/powerpoint/2010/main" val="1636409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Goal 11: Sustainable cities and </a:t>
            </a:r>
            <a:r>
              <a:rPr lang="en-US" b="1" dirty="0" smtClean="0"/>
              <a:t>communities</a:t>
            </a:r>
            <a:endParaRPr lang="en-GB" dirty="0"/>
          </a:p>
        </p:txBody>
      </p:sp>
      <p:sp>
        <p:nvSpPr>
          <p:cNvPr id="3" name="Content Placeholder 2"/>
          <p:cNvSpPr>
            <a:spLocks noGrp="1"/>
          </p:cNvSpPr>
          <p:nvPr>
            <p:ph idx="1"/>
          </p:nvPr>
        </p:nvSpPr>
        <p:spPr/>
        <p:txBody>
          <a:bodyPr/>
          <a:lstStyle/>
          <a:p>
            <a:pPr marL="0" indent="0" algn="ctr">
              <a:buNone/>
            </a:pPr>
            <a:r>
              <a:rPr lang="en-US" b="1" dirty="0"/>
              <a:t>"Make cities and human settlements inclusive, safe, resilient, and sustainable."</a:t>
            </a:r>
          </a:p>
          <a:p>
            <a:pPr marL="0" indent="0">
              <a:buNone/>
            </a:pPr>
            <a:endParaRPr lang="en-GB" dirty="0" smtClean="0"/>
          </a:p>
          <a:p>
            <a:pPr marL="0" indent="0" algn="just">
              <a:buNone/>
            </a:pPr>
            <a:r>
              <a:rPr lang="en-US" dirty="0"/>
              <a:t>T</a:t>
            </a:r>
            <a:r>
              <a:rPr lang="en-US" dirty="0" smtClean="0"/>
              <a:t>he </a:t>
            </a:r>
            <a:r>
              <a:rPr lang="en-US" dirty="0"/>
              <a:t>target for 2030 is to ensure access to safe and affordable housing. The indicator named to measure progress toward this target is the proportion of urban population living in slums or informal settlements.</a:t>
            </a:r>
            <a:endParaRPr lang="en-GB" dirty="0"/>
          </a:p>
        </p:txBody>
      </p:sp>
    </p:spTree>
    <p:extLst>
      <p:ext uri="{BB962C8B-B14F-4D97-AF65-F5344CB8AC3E}">
        <p14:creationId xmlns:p14="http://schemas.microsoft.com/office/powerpoint/2010/main" val="145649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t>Goal 12: Responsible consumption and </a:t>
            </a:r>
            <a:r>
              <a:rPr lang="en-US" sz="4000" b="1" dirty="0" smtClean="0"/>
              <a:t>production</a:t>
            </a:r>
            <a:endParaRPr lang="en-GB" sz="4000" dirty="0"/>
          </a:p>
        </p:txBody>
      </p:sp>
      <p:sp>
        <p:nvSpPr>
          <p:cNvPr id="3" name="Content Placeholder 2"/>
          <p:cNvSpPr>
            <a:spLocks noGrp="1"/>
          </p:cNvSpPr>
          <p:nvPr>
            <p:ph idx="1"/>
          </p:nvPr>
        </p:nvSpPr>
        <p:spPr/>
        <p:txBody>
          <a:bodyPr/>
          <a:lstStyle/>
          <a:p>
            <a:pPr marL="0" indent="0" algn="ctr">
              <a:buNone/>
            </a:pPr>
            <a:r>
              <a:rPr lang="en-US" b="1" dirty="0"/>
              <a:t>"Ensure sustainable consumption and production patterns</a:t>
            </a:r>
            <a:r>
              <a:rPr lang="en-US" b="1" dirty="0" smtClean="0"/>
              <a:t>.”</a:t>
            </a:r>
          </a:p>
          <a:p>
            <a:pPr marL="0" indent="0">
              <a:buNone/>
            </a:pPr>
            <a:endParaRPr lang="en-US" b="1" dirty="0"/>
          </a:p>
          <a:p>
            <a:pPr marL="0" indent="0" algn="just">
              <a:buNone/>
            </a:pPr>
            <a:r>
              <a:rPr lang="en-US" dirty="0"/>
              <a:t>The targets of Goal 12 include using eco-friendly production methods and reducing the amount of waste. By 2030, national recycling rates should increase, as measured in tons of material recycled. Further, companies should adopt sustainable practices and publish sustainability reports.</a:t>
            </a:r>
            <a:endParaRPr lang="en-US" b="1" dirty="0"/>
          </a:p>
          <a:p>
            <a:pPr marL="0" indent="0">
              <a:buNone/>
            </a:pPr>
            <a:endParaRPr lang="en-GB" dirty="0"/>
          </a:p>
        </p:txBody>
      </p:sp>
    </p:spTree>
    <p:extLst>
      <p:ext uri="{BB962C8B-B14F-4D97-AF65-F5344CB8AC3E}">
        <p14:creationId xmlns:p14="http://schemas.microsoft.com/office/powerpoint/2010/main" val="17569193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Goal 13: Climate action</a:t>
            </a:r>
          </a:p>
        </p:txBody>
      </p:sp>
      <p:sp>
        <p:nvSpPr>
          <p:cNvPr id="3" name="Content Placeholder 2"/>
          <p:cNvSpPr>
            <a:spLocks noGrp="1"/>
          </p:cNvSpPr>
          <p:nvPr>
            <p:ph idx="1"/>
          </p:nvPr>
        </p:nvSpPr>
        <p:spPr/>
        <p:txBody>
          <a:bodyPr/>
          <a:lstStyle/>
          <a:p>
            <a:pPr marL="0" indent="0" algn="ctr">
              <a:buNone/>
            </a:pPr>
            <a:r>
              <a:rPr lang="en-US" b="1" dirty="0"/>
              <a:t>"Take urgent action to combat climate change and its impacts by regulating emissions and promoting developments in </a:t>
            </a:r>
            <a:r>
              <a:rPr lang="en-US" b="1" dirty="0" smtClean="0"/>
              <a:t>renewable </a:t>
            </a:r>
            <a:r>
              <a:rPr lang="en-US" b="1" dirty="0"/>
              <a:t>energy."</a:t>
            </a:r>
          </a:p>
          <a:p>
            <a:pPr marL="0" indent="0" algn="just">
              <a:buNone/>
            </a:pPr>
            <a:r>
              <a:rPr lang="en-US" dirty="0"/>
              <a:t>In May 2015, a report concluded that </a:t>
            </a:r>
            <a:r>
              <a:rPr lang="en-US" dirty="0" smtClean="0"/>
              <a:t>tackling </a:t>
            </a:r>
            <a:r>
              <a:rPr lang="en-US" dirty="0"/>
              <a:t>climate change will only be possible if the SDGs are met. Further, economic development and climate change are inextricably linked, particularly around poverty, gender equality, and energy. The UN encourages the public </a:t>
            </a:r>
            <a:r>
              <a:rPr lang="en-US" dirty="0" smtClean="0"/>
              <a:t>sector</a:t>
            </a:r>
            <a:r>
              <a:rPr lang="en-US" dirty="0"/>
              <a:t> to take initiative in this effort to minimize negative impacts on the environment.</a:t>
            </a:r>
            <a:endParaRPr lang="en-GB" dirty="0"/>
          </a:p>
        </p:txBody>
      </p:sp>
    </p:spTree>
    <p:extLst>
      <p:ext uri="{BB962C8B-B14F-4D97-AF65-F5344CB8AC3E}">
        <p14:creationId xmlns:p14="http://schemas.microsoft.com/office/powerpoint/2010/main" val="30963910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00062"/>
            <a:ext cx="10515600" cy="1325563"/>
          </a:xfrm>
        </p:spPr>
        <p:txBody>
          <a:bodyPr/>
          <a:lstStyle/>
          <a:p>
            <a:r>
              <a:rPr lang="en-US" b="1" dirty="0"/>
              <a:t>Goal 14: Life below </a:t>
            </a:r>
            <a:r>
              <a:rPr lang="en-US" b="1" dirty="0" smtClean="0"/>
              <a:t>water</a:t>
            </a:r>
            <a:endParaRPr lang="en-GB" dirty="0"/>
          </a:p>
        </p:txBody>
      </p:sp>
      <p:sp>
        <p:nvSpPr>
          <p:cNvPr id="3" name="Content Placeholder 2"/>
          <p:cNvSpPr>
            <a:spLocks noGrp="1"/>
          </p:cNvSpPr>
          <p:nvPr>
            <p:ph idx="1"/>
          </p:nvPr>
        </p:nvSpPr>
        <p:spPr/>
        <p:txBody>
          <a:bodyPr>
            <a:normAutofit lnSpcReduction="10000"/>
          </a:bodyPr>
          <a:lstStyle/>
          <a:p>
            <a:pPr marL="0" indent="0" algn="ctr">
              <a:buNone/>
            </a:pPr>
            <a:r>
              <a:rPr lang="en-US" b="1" dirty="0"/>
              <a:t>"Conserve and sustainably use the oceans, seas and marine resources for sustainable </a:t>
            </a:r>
            <a:r>
              <a:rPr lang="en-US" b="1" dirty="0" smtClean="0"/>
              <a:t>development”</a:t>
            </a:r>
            <a:endParaRPr lang="en-US" b="1" dirty="0"/>
          </a:p>
          <a:p>
            <a:pPr marL="0" indent="0">
              <a:buNone/>
            </a:pPr>
            <a:endParaRPr lang="en-GB" sz="1800" dirty="0" smtClean="0"/>
          </a:p>
          <a:p>
            <a:pPr algn="just"/>
            <a:r>
              <a:rPr lang="en-US" dirty="0"/>
              <a:t>Improving the oceans contributes to poverty reduction, as it gives low-income families a source of income and healthy food. Keeping beaches and ocean water clean in less developed countries can attract tourism, as stated in Goal 8, and reduce poverty by providing more employment</a:t>
            </a:r>
            <a:r>
              <a:rPr lang="en-US" dirty="0" smtClean="0"/>
              <a:t>.</a:t>
            </a:r>
            <a:r>
              <a:rPr lang="en-US" baseline="30000" dirty="0" smtClean="0"/>
              <a:t> </a:t>
            </a:r>
            <a:r>
              <a:rPr lang="en-US" dirty="0" smtClean="0"/>
              <a:t>The </a:t>
            </a:r>
            <a:r>
              <a:rPr lang="en-US" dirty="0"/>
              <a:t>targets include preventing and reducing marine pollution and acidification, protecting marine and coastal ecosystems, and regulating fishing. The targets also call for an increase in scientific knowledge of the oceans.</a:t>
            </a:r>
          </a:p>
          <a:p>
            <a:pPr marL="0" indent="0">
              <a:buNone/>
            </a:pPr>
            <a:endParaRPr lang="en-GB" dirty="0"/>
          </a:p>
        </p:txBody>
      </p:sp>
    </p:spTree>
    <p:extLst>
      <p:ext uri="{BB962C8B-B14F-4D97-AF65-F5344CB8AC3E}">
        <p14:creationId xmlns:p14="http://schemas.microsoft.com/office/powerpoint/2010/main" val="26419418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Goal 15: Life on </a:t>
            </a:r>
            <a:r>
              <a:rPr lang="en-US" b="1" dirty="0" smtClean="0"/>
              <a:t>land</a:t>
            </a:r>
            <a:endParaRPr lang="en-GB" dirty="0"/>
          </a:p>
        </p:txBody>
      </p:sp>
      <p:sp>
        <p:nvSpPr>
          <p:cNvPr id="3" name="Content Placeholder 2"/>
          <p:cNvSpPr>
            <a:spLocks noGrp="1"/>
          </p:cNvSpPr>
          <p:nvPr>
            <p:ph idx="1"/>
          </p:nvPr>
        </p:nvSpPr>
        <p:spPr>
          <a:xfrm>
            <a:off x="838200" y="1581506"/>
            <a:ext cx="10515600" cy="4351338"/>
          </a:xfrm>
        </p:spPr>
        <p:txBody>
          <a:bodyPr>
            <a:normAutofit lnSpcReduction="10000"/>
          </a:bodyPr>
          <a:lstStyle/>
          <a:p>
            <a:pPr marL="0" indent="0" algn="just">
              <a:buNone/>
            </a:pPr>
            <a:r>
              <a:rPr lang="en-US" b="1" dirty="0"/>
              <a:t>"Protect, restore and promote sustainable use of terrestrial ecosystems, sustainably manage forests, combat </a:t>
            </a:r>
            <a:r>
              <a:rPr lang="en-US" b="1" dirty="0" smtClean="0"/>
              <a:t>desertification, </a:t>
            </a:r>
            <a:r>
              <a:rPr lang="en-US" b="1" dirty="0"/>
              <a:t>and halt and reverse land degradation and halt biodiversity </a:t>
            </a:r>
            <a:r>
              <a:rPr lang="en-US" b="1" dirty="0" smtClean="0"/>
              <a:t>loss.”</a:t>
            </a:r>
            <a:endParaRPr lang="en-US" b="1" dirty="0"/>
          </a:p>
          <a:p>
            <a:pPr marL="0" indent="0">
              <a:buNone/>
            </a:pPr>
            <a:endParaRPr lang="en-GB" dirty="0" smtClean="0"/>
          </a:p>
          <a:p>
            <a:pPr marL="0" indent="0" algn="just">
              <a:buNone/>
            </a:pPr>
            <a:r>
              <a:rPr lang="en-US" dirty="0"/>
              <a:t>This goal articulates targets for preserving biodiversity of forest, desert, and mountain eco-systems, as a percentage of total land mass. Achieving a "land degradation-neutral world" can be reached by restoring degraded forests and land lost to drought and flood. Goal 15 calls for more attention to preventing invasion of introduced species and more protection of endangered </a:t>
            </a:r>
            <a:r>
              <a:rPr lang="en-US" dirty="0" smtClean="0"/>
              <a:t>species.</a:t>
            </a:r>
            <a:endParaRPr lang="en-GB" dirty="0"/>
          </a:p>
        </p:txBody>
      </p:sp>
    </p:spTree>
    <p:extLst>
      <p:ext uri="{BB962C8B-B14F-4D97-AF65-F5344CB8AC3E}">
        <p14:creationId xmlns:p14="http://schemas.microsoft.com/office/powerpoint/2010/main" val="23125859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Goal 16: Peace, justice and strong </a:t>
            </a:r>
            <a:r>
              <a:rPr lang="en-US" b="1" dirty="0" smtClean="0"/>
              <a:t>institutions</a:t>
            </a:r>
            <a:endParaRPr lang="en-GB" dirty="0"/>
          </a:p>
        </p:txBody>
      </p:sp>
      <p:sp>
        <p:nvSpPr>
          <p:cNvPr id="3" name="Content Placeholder 2"/>
          <p:cNvSpPr>
            <a:spLocks noGrp="1"/>
          </p:cNvSpPr>
          <p:nvPr>
            <p:ph idx="1"/>
          </p:nvPr>
        </p:nvSpPr>
        <p:spPr/>
        <p:txBody>
          <a:bodyPr/>
          <a:lstStyle/>
          <a:p>
            <a:pPr marL="0" indent="0" algn="just">
              <a:buNone/>
            </a:pPr>
            <a:r>
              <a:rPr lang="en-US" b="1" dirty="0"/>
              <a:t>"Promote peaceful and inclusive societies for sustainable development, provide access to justice for all and build effective, accountable and inclusive institutions at all levels."</a:t>
            </a:r>
          </a:p>
          <a:p>
            <a:pPr marL="0" indent="0">
              <a:buNone/>
            </a:pPr>
            <a:endParaRPr lang="en-GB" dirty="0" smtClean="0"/>
          </a:p>
          <a:p>
            <a:pPr marL="0" indent="0" algn="just">
              <a:buNone/>
            </a:pPr>
            <a:r>
              <a:rPr lang="en-GB" dirty="0"/>
              <a:t>Reducing violent </a:t>
            </a:r>
            <a:r>
              <a:rPr lang="en-GB" dirty="0" smtClean="0"/>
              <a:t>crime is clear </a:t>
            </a:r>
            <a:r>
              <a:rPr lang="en-GB" dirty="0"/>
              <a:t>global </a:t>
            </a:r>
            <a:r>
              <a:rPr lang="en-GB" dirty="0" smtClean="0"/>
              <a:t>goal. </a:t>
            </a:r>
            <a:r>
              <a:rPr lang="en-GB" dirty="0"/>
              <a:t>T</a:t>
            </a:r>
            <a:r>
              <a:rPr lang="en-US" dirty="0" smtClean="0"/>
              <a:t>he </a:t>
            </a:r>
            <a:r>
              <a:rPr lang="en-US" dirty="0"/>
              <a:t>International Community values peace and justice and calls for stronger judicial systems that will enforce laws and work toward a more peaceful and just society.</a:t>
            </a:r>
            <a:endParaRPr lang="en-GB" dirty="0"/>
          </a:p>
        </p:txBody>
      </p:sp>
    </p:spTree>
    <p:extLst>
      <p:ext uri="{BB962C8B-B14F-4D97-AF65-F5344CB8AC3E}">
        <p14:creationId xmlns:p14="http://schemas.microsoft.com/office/powerpoint/2010/main" val="35339655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Introduction </a:t>
            </a:r>
            <a:endParaRPr lang="en-GB" b="1" dirty="0"/>
          </a:p>
        </p:txBody>
      </p:sp>
      <p:sp>
        <p:nvSpPr>
          <p:cNvPr id="3" name="Content Placeholder 2"/>
          <p:cNvSpPr>
            <a:spLocks noGrp="1"/>
          </p:cNvSpPr>
          <p:nvPr>
            <p:ph idx="1"/>
          </p:nvPr>
        </p:nvSpPr>
        <p:spPr/>
        <p:txBody>
          <a:bodyPr/>
          <a:lstStyle/>
          <a:p>
            <a:pPr algn="just"/>
            <a:r>
              <a:rPr lang="en-US" dirty="0">
                <a:solidFill>
                  <a:schemeClr val="tx1">
                    <a:lumMod val="95000"/>
                    <a:lumOff val="5000"/>
                  </a:schemeClr>
                </a:solidFill>
              </a:rPr>
              <a:t>The 2030 Agenda for Sustainable Development,</a:t>
            </a:r>
            <a:r>
              <a:rPr lang="en-US" dirty="0"/>
              <a:t> adopted by all United Nations Member States in 2015, provides a shared blueprint for peace and prosperity for people and the planet, now and into the future. At its heart are the 17 Sustainable Development Goals (SDGs), which are an urgent call for action by all countries - developed and developing - in a global partnership</a:t>
            </a:r>
            <a:r>
              <a:rPr lang="en-US" dirty="0" smtClean="0"/>
              <a:t>.</a:t>
            </a:r>
          </a:p>
          <a:p>
            <a:pPr algn="just"/>
            <a:r>
              <a:rPr lang="en-US" dirty="0"/>
              <a:t>The SDGs cover social and economic development issues including </a:t>
            </a:r>
            <a:r>
              <a:rPr lang="en-US" dirty="0" smtClean="0"/>
              <a:t>poverty,</a:t>
            </a:r>
            <a:r>
              <a:rPr lang="en-US" dirty="0"/>
              <a:t> hunger, health, education, global warming, gender equality, </a:t>
            </a:r>
            <a:r>
              <a:rPr lang="en-US" dirty="0" smtClean="0"/>
              <a:t>water,</a:t>
            </a:r>
            <a:r>
              <a:rPr lang="en-US" dirty="0"/>
              <a:t> sanitation, energy, urbanization, environment</a:t>
            </a:r>
            <a:r>
              <a:rPr lang="en-US"/>
              <a:t> </a:t>
            </a:r>
            <a:r>
              <a:rPr lang="en-US" smtClean="0"/>
              <a:t>and social </a:t>
            </a:r>
            <a:r>
              <a:rPr lang="en-US" dirty="0"/>
              <a:t>justice</a:t>
            </a:r>
            <a:endParaRPr lang="en-GB" dirty="0"/>
          </a:p>
        </p:txBody>
      </p:sp>
    </p:spTree>
    <p:extLst>
      <p:ext uri="{BB962C8B-B14F-4D97-AF65-F5344CB8AC3E}">
        <p14:creationId xmlns:p14="http://schemas.microsoft.com/office/powerpoint/2010/main" val="363301081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Goal 17: Partnerships for the </a:t>
            </a:r>
            <a:r>
              <a:rPr lang="en-US" b="1" dirty="0" smtClean="0"/>
              <a:t>goals</a:t>
            </a:r>
            <a:endParaRPr lang="en-GB" dirty="0"/>
          </a:p>
        </p:txBody>
      </p:sp>
      <p:sp>
        <p:nvSpPr>
          <p:cNvPr id="3" name="Content Placeholder 2"/>
          <p:cNvSpPr>
            <a:spLocks noGrp="1"/>
          </p:cNvSpPr>
          <p:nvPr>
            <p:ph idx="1"/>
          </p:nvPr>
        </p:nvSpPr>
        <p:spPr/>
        <p:txBody>
          <a:bodyPr/>
          <a:lstStyle/>
          <a:p>
            <a:pPr marL="0" indent="0" algn="just">
              <a:buNone/>
            </a:pPr>
            <a:r>
              <a:rPr lang="en-US" b="1" dirty="0"/>
              <a:t>"Strengthen the means of implementation and revitalize the global partnership for sustainable development</a:t>
            </a:r>
            <a:r>
              <a:rPr lang="en-US" b="1" dirty="0" smtClean="0"/>
              <a:t>.”</a:t>
            </a:r>
          </a:p>
          <a:p>
            <a:pPr marL="0" indent="0" algn="ctr">
              <a:buNone/>
            </a:pPr>
            <a:endParaRPr lang="en-US" b="1" dirty="0"/>
          </a:p>
          <a:p>
            <a:pPr marL="0" indent="0" algn="just">
              <a:buNone/>
            </a:pPr>
            <a:r>
              <a:rPr lang="en-US" dirty="0"/>
              <a:t>I</a:t>
            </a:r>
            <a:r>
              <a:rPr lang="en-US" dirty="0" smtClean="0"/>
              <a:t>ncreasing</a:t>
            </a:r>
            <a:r>
              <a:rPr lang="en-US" dirty="0"/>
              <a:t> international cooperation is seen as vital to achieving each of the 16 previous goals. Goal 17 is included to assure that countries and organizations cooperate instead of compete. Developing multi-stakeholder partnerships to share knowledge, expertise, technology, and financial support is seen as critical to overall success of the SDGs. Public-private partnerships that involve civil societies are specifically </a:t>
            </a:r>
            <a:r>
              <a:rPr lang="en-US" dirty="0" smtClean="0"/>
              <a:t>mentioned.</a:t>
            </a:r>
            <a:endParaRPr lang="en-US" b="1" dirty="0"/>
          </a:p>
          <a:p>
            <a:pPr marL="0" indent="0">
              <a:buNone/>
            </a:pPr>
            <a:endParaRPr lang="en-GB" dirty="0"/>
          </a:p>
        </p:txBody>
      </p:sp>
    </p:spTree>
    <p:extLst>
      <p:ext uri="{BB962C8B-B14F-4D97-AF65-F5344CB8AC3E}">
        <p14:creationId xmlns:p14="http://schemas.microsoft.com/office/powerpoint/2010/main" val="9620888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9783" y="0"/>
            <a:ext cx="10381394" cy="6587665"/>
          </a:xfrm>
          <a:prstGeom prst="rect">
            <a:avLst/>
          </a:prstGeom>
        </p:spPr>
      </p:pic>
    </p:spTree>
    <p:extLst>
      <p:ext uri="{BB962C8B-B14F-4D97-AF65-F5344CB8AC3E}">
        <p14:creationId xmlns:p14="http://schemas.microsoft.com/office/powerpoint/2010/main" val="11561482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08817"/>
            <a:ext cx="10515600" cy="1325563"/>
          </a:xfrm>
        </p:spPr>
        <p:txBody>
          <a:bodyPr/>
          <a:lstStyle/>
          <a:p>
            <a:r>
              <a:rPr lang="en-GB" b="1" dirty="0"/>
              <a:t>Goal 1: No </a:t>
            </a:r>
            <a:r>
              <a:rPr lang="en-GB" b="1" dirty="0" smtClean="0"/>
              <a:t>poverty</a:t>
            </a:r>
            <a:endParaRPr lang="en-GB" dirty="0"/>
          </a:p>
        </p:txBody>
      </p:sp>
      <p:sp>
        <p:nvSpPr>
          <p:cNvPr id="3" name="Content Placeholder 2"/>
          <p:cNvSpPr>
            <a:spLocks noGrp="1"/>
          </p:cNvSpPr>
          <p:nvPr>
            <p:ph idx="1"/>
          </p:nvPr>
        </p:nvSpPr>
        <p:spPr>
          <a:xfrm>
            <a:off x="838200" y="1972491"/>
            <a:ext cx="10515600" cy="4204472"/>
          </a:xfrm>
        </p:spPr>
        <p:txBody>
          <a:bodyPr/>
          <a:lstStyle/>
          <a:p>
            <a:pPr marL="0" indent="0" algn="ctr">
              <a:buNone/>
            </a:pPr>
            <a:r>
              <a:rPr lang="en-US" b="1" dirty="0"/>
              <a:t>"End poverty in all its forms everywhere</a:t>
            </a:r>
            <a:r>
              <a:rPr lang="en-US" b="1" dirty="0" smtClean="0"/>
              <a:t>.”</a:t>
            </a:r>
          </a:p>
          <a:p>
            <a:pPr marL="0" indent="0" algn="ctr">
              <a:buNone/>
            </a:pPr>
            <a:endParaRPr lang="en-US" sz="1800" b="1" dirty="0" smtClean="0"/>
          </a:p>
          <a:p>
            <a:pPr algn="just"/>
            <a:r>
              <a:rPr lang="en-US" dirty="0"/>
              <a:t>Extreme poverty has been cut by more than half since 1990. Still, more than 1 in 5 people live on less than the target </a:t>
            </a:r>
            <a:r>
              <a:rPr lang="en-US" dirty="0" smtClean="0"/>
              <a:t>figure.</a:t>
            </a:r>
            <a:r>
              <a:rPr lang="en-US" dirty="0"/>
              <a:t> That target may not be adequate for human </a:t>
            </a:r>
            <a:r>
              <a:rPr lang="en-US" dirty="0" smtClean="0"/>
              <a:t>subsistence, </a:t>
            </a:r>
            <a:r>
              <a:rPr lang="en-US" dirty="0"/>
              <a:t>however. Some suggest it may be necessary to raise the poverty </a:t>
            </a:r>
            <a:r>
              <a:rPr lang="en-US" dirty="0" smtClean="0"/>
              <a:t>line. </a:t>
            </a:r>
            <a:r>
              <a:rPr lang="en-US" dirty="0"/>
              <a:t>Poverty is more than the lack of income or resources. People live in poverty if they lack basic services such as healthcare, security, and education. They also experience hunger, social discrimination, and exclusion from decision-making processes.</a:t>
            </a:r>
            <a:endParaRPr lang="en-US" dirty="0" smtClean="0"/>
          </a:p>
          <a:p>
            <a:endParaRPr lang="en-US" b="1" dirty="0" smtClean="0"/>
          </a:p>
          <a:p>
            <a:pPr marL="0" indent="0">
              <a:buNone/>
            </a:pPr>
            <a:endParaRPr lang="en-US" b="1" dirty="0"/>
          </a:p>
          <a:p>
            <a:pPr marL="0" indent="0" algn="ctr">
              <a:buNone/>
            </a:pPr>
            <a:endParaRPr lang="en-GB" dirty="0"/>
          </a:p>
        </p:txBody>
      </p:sp>
    </p:spTree>
    <p:extLst>
      <p:ext uri="{BB962C8B-B14F-4D97-AF65-F5344CB8AC3E}">
        <p14:creationId xmlns:p14="http://schemas.microsoft.com/office/powerpoint/2010/main" val="41271566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Goal 2: Zero </a:t>
            </a:r>
            <a:r>
              <a:rPr lang="en-GB" b="1" dirty="0" smtClean="0"/>
              <a:t>hunger</a:t>
            </a:r>
            <a:endParaRPr lang="en-GB" dirty="0"/>
          </a:p>
        </p:txBody>
      </p:sp>
      <p:sp>
        <p:nvSpPr>
          <p:cNvPr id="3" name="Content Placeholder 2"/>
          <p:cNvSpPr>
            <a:spLocks noGrp="1"/>
          </p:cNvSpPr>
          <p:nvPr>
            <p:ph idx="1"/>
          </p:nvPr>
        </p:nvSpPr>
        <p:spPr/>
        <p:txBody>
          <a:bodyPr>
            <a:normAutofit lnSpcReduction="10000"/>
          </a:bodyPr>
          <a:lstStyle/>
          <a:p>
            <a:pPr marL="0" indent="0" algn="ctr">
              <a:buNone/>
            </a:pPr>
            <a:r>
              <a:rPr lang="en-US" b="1" dirty="0"/>
              <a:t>"End hunger, achieve food security and improved nutrition, and promote sustainable agriculture"</a:t>
            </a:r>
          </a:p>
          <a:p>
            <a:pPr marL="0" indent="0">
              <a:buNone/>
            </a:pPr>
            <a:endParaRPr lang="en-GB" sz="1800" dirty="0" smtClean="0"/>
          </a:p>
          <a:p>
            <a:pPr algn="just"/>
            <a:r>
              <a:rPr lang="en-US" dirty="0"/>
              <a:t>Goal 2 states that by 2030 we should end hunger and all forms of malnutrition. This would be accomplished by doubling agricultural productivity and incomes of small-scale food producers (especially women and indigenous peoples), by ensuring sustainable food production systems, and by progressively improving land and soil quality. Agriculture is the single largest employer in the world, providing livelihoods for 40% of the global population. It is the largest source of income for poor rural households</a:t>
            </a:r>
            <a:endParaRPr lang="en-GB" dirty="0"/>
          </a:p>
        </p:txBody>
      </p:sp>
    </p:spTree>
    <p:extLst>
      <p:ext uri="{BB962C8B-B14F-4D97-AF65-F5344CB8AC3E}">
        <p14:creationId xmlns:p14="http://schemas.microsoft.com/office/powerpoint/2010/main" val="8728096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Goal 3: Good health and well-being for </a:t>
            </a:r>
            <a:r>
              <a:rPr lang="en-US" b="1" dirty="0" smtClean="0"/>
              <a:t>people</a:t>
            </a:r>
            <a:endParaRPr lang="en-GB" dirty="0"/>
          </a:p>
        </p:txBody>
      </p:sp>
      <p:sp>
        <p:nvSpPr>
          <p:cNvPr id="3" name="Content Placeholder 2"/>
          <p:cNvSpPr>
            <a:spLocks noGrp="1"/>
          </p:cNvSpPr>
          <p:nvPr>
            <p:ph idx="1"/>
          </p:nvPr>
        </p:nvSpPr>
        <p:spPr/>
        <p:txBody>
          <a:bodyPr>
            <a:normAutofit lnSpcReduction="10000"/>
          </a:bodyPr>
          <a:lstStyle/>
          <a:p>
            <a:pPr marL="0" indent="0" algn="ctr">
              <a:buNone/>
            </a:pPr>
            <a:r>
              <a:rPr lang="en-US" b="1" dirty="0"/>
              <a:t>"Ensure healthy lives and promote well-being for all at all ages</a:t>
            </a:r>
            <a:r>
              <a:rPr lang="en-US" b="1" dirty="0" smtClean="0"/>
              <a:t>.“</a:t>
            </a:r>
          </a:p>
          <a:p>
            <a:pPr marL="0" indent="0" algn="ctr">
              <a:buNone/>
            </a:pPr>
            <a:endParaRPr lang="en-US" sz="1800" b="1" dirty="0"/>
          </a:p>
          <a:p>
            <a:pPr marL="0" indent="0" algn="just">
              <a:buNone/>
            </a:pPr>
            <a:r>
              <a:rPr lang="en-US" dirty="0"/>
              <a:t>Significant strides have been made in increasing life expectancy and reducing some of the common killers associated with </a:t>
            </a:r>
            <a:r>
              <a:rPr lang="en-US" dirty="0" smtClean="0"/>
              <a:t>child</a:t>
            </a:r>
            <a:r>
              <a:rPr lang="en-US" dirty="0"/>
              <a:t> and maternal mortality. Between 2000 and 2016, the worldwide under-five mortality rate decreased by 47 </a:t>
            </a:r>
            <a:r>
              <a:rPr lang="en-US" dirty="0" smtClean="0"/>
              <a:t>percent. </a:t>
            </a:r>
            <a:r>
              <a:rPr lang="en-US" dirty="0"/>
              <a:t> Still, the number of children dying under age five is extremely </a:t>
            </a:r>
            <a:r>
              <a:rPr lang="en-US" dirty="0" smtClean="0"/>
              <a:t>high.</a:t>
            </a:r>
            <a:r>
              <a:rPr lang="en-US" dirty="0"/>
              <a:t> SDG Goal 3 aims to reduce under-five mortality to at least as low as 25 per 1,000 live births. But if current trends continue, more than 60 countries will miss the SDG </a:t>
            </a:r>
            <a:r>
              <a:rPr lang="en-US" dirty="0" smtClean="0"/>
              <a:t>neonatal </a:t>
            </a:r>
            <a:r>
              <a:rPr lang="en-US" dirty="0"/>
              <a:t>mortality target for 2030. About half of these countries would not reach the target even by 2050. </a:t>
            </a:r>
            <a:endParaRPr lang="en-GB" dirty="0"/>
          </a:p>
        </p:txBody>
      </p:sp>
    </p:spTree>
    <p:extLst>
      <p:ext uri="{BB962C8B-B14F-4D97-AF65-F5344CB8AC3E}">
        <p14:creationId xmlns:p14="http://schemas.microsoft.com/office/powerpoint/2010/main" val="6646464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Goal 4: Quality </a:t>
            </a:r>
            <a:r>
              <a:rPr lang="en-GB" b="1" dirty="0" smtClean="0"/>
              <a:t>education</a:t>
            </a:r>
            <a:endParaRPr lang="en-GB" dirty="0"/>
          </a:p>
        </p:txBody>
      </p:sp>
      <p:sp>
        <p:nvSpPr>
          <p:cNvPr id="3" name="Content Placeholder 2"/>
          <p:cNvSpPr>
            <a:spLocks noGrp="1"/>
          </p:cNvSpPr>
          <p:nvPr>
            <p:ph idx="1"/>
          </p:nvPr>
        </p:nvSpPr>
        <p:spPr/>
        <p:txBody>
          <a:bodyPr/>
          <a:lstStyle/>
          <a:p>
            <a:pPr marL="0" indent="0" algn="ctr">
              <a:buNone/>
            </a:pPr>
            <a:r>
              <a:rPr lang="en-US" b="1" dirty="0"/>
              <a:t>"Ensure inclusive and equitable quality education and promote lifelong learning opportunities for all</a:t>
            </a:r>
            <a:r>
              <a:rPr lang="en-US" b="1" dirty="0" smtClean="0"/>
              <a:t>.“</a:t>
            </a:r>
          </a:p>
          <a:p>
            <a:pPr marL="0" indent="0" algn="ctr">
              <a:buNone/>
            </a:pPr>
            <a:endParaRPr lang="en-US" sz="1800" b="1" dirty="0"/>
          </a:p>
          <a:p>
            <a:pPr marL="0" indent="0" algn="just">
              <a:buNone/>
            </a:pPr>
            <a:r>
              <a:rPr lang="en-US" dirty="0"/>
              <a:t>Major progress has been made in access to education, specifically at the primary school level, for both boys and girls. Still, at least 22 million children in 43 countries will miss out on pre-primary education unless the rate of progress doubles.</a:t>
            </a:r>
            <a:endParaRPr lang="en-US" b="1" dirty="0"/>
          </a:p>
          <a:p>
            <a:pPr algn="ctr"/>
            <a:endParaRPr lang="en-GB" dirty="0"/>
          </a:p>
        </p:txBody>
      </p:sp>
    </p:spTree>
    <p:extLst>
      <p:ext uri="{BB962C8B-B14F-4D97-AF65-F5344CB8AC3E}">
        <p14:creationId xmlns:p14="http://schemas.microsoft.com/office/powerpoint/2010/main" val="35705271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Goal 5: Gender </a:t>
            </a:r>
            <a:r>
              <a:rPr lang="en-GB" b="1" dirty="0" smtClean="0"/>
              <a:t>equality</a:t>
            </a:r>
            <a:endParaRPr lang="en-GB" dirty="0"/>
          </a:p>
        </p:txBody>
      </p:sp>
      <p:sp>
        <p:nvSpPr>
          <p:cNvPr id="3" name="Content Placeholder 2"/>
          <p:cNvSpPr>
            <a:spLocks noGrp="1"/>
          </p:cNvSpPr>
          <p:nvPr>
            <p:ph idx="1"/>
          </p:nvPr>
        </p:nvSpPr>
        <p:spPr/>
        <p:txBody>
          <a:bodyPr>
            <a:normAutofit fontScale="92500" lnSpcReduction="10000"/>
          </a:bodyPr>
          <a:lstStyle/>
          <a:p>
            <a:pPr marL="0" indent="0" algn="ctr">
              <a:buNone/>
            </a:pPr>
            <a:r>
              <a:rPr lang="en-US" sz="3000" b="1" dirty="0"/>
              <a:t>"Achieve gender equality and empower all women and girls."</a:t>
            </a:r>
          </a:p>
          <a:p>
            <a:pPr marL="0" indent="0" algn="ctr">
              <a:buNone/>
            </a:pPr>
            <a:endParaRPr lang="en-GB" sz="1900" dirty="0" smtClean="0"/>
          </a:p>
          <a:p>
            <a:pPr algn="just"/>
            <a:r>
              <a:rPr lang="en-US" dirty="0"/>
              <a:t>According to the UN, "gender equality is not only a fundamental human right, but a necessary foundation for a peaceful, prosperous and sustainable world</a:t>
            </a:r>
            <a:r>
              <a:rPr lang="en-US" dirty="0" smtClean="0"/>
              <a:t>."</a:t>
            </a:r>
            <a:r>
              <a:rPr lang="en-US" dirty="0"/>
              <a:t> Providing women and girls with equal access to education, health care, decent work, and representation in political and economic decision-making processes will nurture sustainable economies and benefit societies and humanity at large. A record 143 countries guaranteed equality between men and women in their constitutions as of 2014. However, another 52 had not taken this step. In many nations, gender discrimination is still woven into the fabric of legal systems and social norms.</a:t>
            </a:r>
            <a:endParaRPr lang="en-GB" dirty="0"/>
          </a:p>
        </p:txBody>
      </p:sp>
    </p:spTree>
    <p:extLst>
      <p:ext uri="{BB962C8B-B14F-4D97-AF65-F5344CB8AC3E}">
        <p14:creationId xmlns:p14="http://schemas.microsoft.com/office/powerpoint/2010/main" val="8441081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Goal 6: Clean water and </a:t>
            </a:r>
            <a:r>
              <a:rPr lang="en-US" b="1" dirty="0" smtClean="0"/>
              <a:t>sanitation</a:t>
            </a:r>
            <a:endParaRPr lang="en-GB" dirty="0"/>
          </a:p>
        </p:txBody>
      </p:sp>
      <p:sp>
        <p:nvSpPr>
          <p:cNvPr id="3" name="Content Placeholder 2"/>
          <p:cNvSpPr>
            <a:spLocks noGrp="1"/>
          </p:cNvSpPr>
          <p:nvPr>
            <p:ph idx="1"/>
          </p:nvPr>
        </p:nvSpPr>
        <p:spPr/>
        <p:txBody>
          <a:bodyPr>
            <a:normAutofit lnSpcReduction="10000"/>
          </a:bodyPr>
          <a:lstStyle/>
          <a:p>
            <a:pPr marL="0" indent="0" algn="ctr">
              <a:buNone/>
            </a:pPr>
            <a:r>
              <a:rPr lang="en-US" b="1" dirty="0"/>
              <a:t>"Ensure availability and sustainable management of water and sanitation for all.</a:t>
            </a:r>
          </a:p>
          <a:p>
            <a:pPr marL="0" indent="0">
              <a:buNone/>
            </a:pPr>
            <a:endParaRPr lang="en-GB" sz="1800" dirty="0" smtClean="0"/>
          </a:p>
          <a:p>
            <a:pPr marL="0" indent="0" algn="just">
              <a:buNone/>
            </a:pPr>
            <a:r>
              <a:rPr lang="en-US" dirty="0"/>
              <a:t>The Sustainable Development Goal Number 6 (SDG6) has eight targets and 11 indicators that will be used to monitor progress toward the targets. Most are to be achieved by the year 2030. One is targeted for </a:t>
            </a:r>
            <a:r>
              <a:rPr lang="en-US" dirty="0" smtClean="0"/>
              <a:t>2020. </a:t>
            </a:r>
            <a:r>
              <a:rPr lang="en-US" dirty="0"/>
              <a:t>The first three targets relate to drinking </a:t>
            </a:r>
            <a:r>
              <a:rPr lang="en-US" dirty="0" smtClean="0"/>
              <a:t>water </a:t>
            </a:r>
            <a:r>
              <a:rPr lang="en-US" dirty="0"/>
              <a:t>supply and sanitation</a:t>
            </a:r>
            <a:r>
              <a:rPr lang="en-US" dirty="0" smtClean="0"/>
              <a:t>.</a:t>
            </a:r>
            <a:r>
              <a:rPr lang="en-US" dirty="0"/>
              <a:t> Worldwide, 6 out of 10 people lack safely managed sanitation services, and 3 out of 10 lack safely managed water services</a:t>
            </a:r>
            <a:r>
              <a:rPr lang="en-US" dirty="0" smtClean="0"/>
              <a:t>.</a:t>
            </a:r>
            <a:r>
              <a:rPr lang="en-US" dirty="0"/>
              <a:t> Safe drinking water and hygienic toilets protect people from disease and enable societies to be more productive </a:t>
            </a:r>
            <a:r>
              <a:rPr lang="en-US" dirty="0" smtClean="0"/>
              <a:t>economically.</a:t>
            </a:r>
            <a:endParaRPr lang="en-GB" dirty="0"/>
          </a:p>
        </p:txBody>
      </p:sp>
    </p:spTree>
    <p:extLst>
      <p:ext uri="{BB962C8B-B14F-4D97-AF65-F5344CB8AC3E}">
        <p14:creationId xmlns:p14="http://schemas.microsoft.com/office/powerpoint/2010/main" val="33258359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71</TotalTime>
  <Words>302</Words>
  <Application>Microsoft Office PowerPoint</Application>
  <PresentationFormat>Widescreen</PresentationFormat>
  <Paragraphs>72</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Calibri Light</vt:lpstr>
      <vt:lpstr>Office Theme</vt:lpstr>
      <vt:lpstr>Sustainable Development Goals</vt:lpstr>
      <vt:lpstr>Introduction </vt:lpstr>
      <vt:lpstr>PowerPoint Presentation</vt:lpstr>
      <vt:lpstr>Goal 1: No poverty</vt:lpstr>
      <vt:lpstr>Goal 2: Zero hunger</vt:lpstr>
      <vt:lpstr>Goal 3: Good health and well-being for people</vt:lpstr>
      <vt:lpstr>Goal 4: Quality education</vt:lpstr>
      <vt:lpstr>Goal 5: Gender equality</vt:lpstr>
      <vt:lpstr>Goal 6: Clean water and sanitation</vt:lpstr>
      <vt:lpstr>Goal 7: Affordable and clean energy</vt:lpstr>
      <vt:lpstr>Goal 8: Decent work and economic growth</vt:lpstr>
      <vt:lpstr>Goal 9: Industry, Innovation, and Infrastructure</vt:lpstr>
      <vt:lpstr>Goal 10: Reducing inequalities</vt:lpstr>
      <vt:lpstr>Goal 11: Sustainable cities and communities</vt:lpstr>
      <vt:lpstr>Goal 12: Responsible consumption and production</vt:lpstr>
      <vt:lpstr>Goal 13: Climate action</vt:lpstr>
      <vt:lpstr>Goal 14: Life below water</vt:lpstr>
      <vt:lpstr>Goal 15: Life on land</vt:lpstr>
      <vt:lpstr>Goal 16: Peace, justice and strong institutions</vt:lpstr>
      <vt:lpstr>Goal 17: Partnerships for the goals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Sustainable development Goals</dc:title>
  <dc:creator>User</dc:creator>
  <cp:lastModifiedBy>Home</cp:lastModifiedBy>
  <cp:revision>14</cp:revision>
  <dcterms:created xsi:type="dcterms:W3CDTF">2019-02-25T03:42:10Z</dcterms:created>
  <dcterms:modified xsi:type="dcterms:W3CDTF">2020-04-14T08:44:38Z</dcterms:modified>
</cp:coreProperties>
</file>